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47" r:id="rId2"/>
    <p:sldId id="448" r:id="rId3"/>
    <p:sldId id="398" r:id="rId4"/>
    <p:sldId id="272" r:id="rId5"/>
    <p:sldId id="449" r:id="rId6"/>
    <p:sldId id="455" r:id="rId7"/>
    <p:sldId id="452" r:id="rId8"/>
    <p:sldId id="399" r:id="rId9"/>
    <p:sldId id="451" r:id="rId10"/>
    <p:sldId id="450" r:id="rId11"/>
    <p:sldId id="282" r:id="rId12"/>
    <p:sldId id="454" r:id="rId13"/>
    <p:sldId id="365" r:id="rId14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ЈКП Водовод Лесковац" initials="N" lastIdx="1" clrIdx="0">
    <p:extLst>
      <p:ext uri="{19B8F6BF-5375-455C-9EA6-DF929625EA0E}">
        <p15:presenceInfo xmlns:p15="http://schemas.microsoft.com/office/powerpoint/2012/main" userId="ЈКП Водовод Лесковац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.CPPOV\Kvalitet%20OV%20i%20protok\Rezultati\2025\Voda\Grafi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tasa\Desktop\New%20Microsoft%20Excel%20Workshe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.CPPOV\Kvalitet%20OV%20i%20protok\Rezultati\2025\Voda\Grafik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jul</a:t>
            </a:r>
            <a:r>
              <a:rPr lang="sr-Latn-RS" baseline="0"/>
              <a:t> 2025.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Sheet3!$A$2:$A$24</c:f>
              <c:strCache>
                <c:ptCount val="23"/>
                <c:pt idx="0">
                  <c:v>01/07/2025</c:v>
                </c:pt>
                <c:pt idx="1">
                  <c:v>02/07/2025</c:v>
                </c:pt>
                <c:pt idx="2">
                  <c:v>03/07/2025</c:v>
                </c:pt>
                <c:pt idx="3">
                  <c:v>04/07/2025</c:v>
                </c:pt>
                <c:pt idx="4">
                  <c:v>07/07/2025</c:v>
                </c:pt>
                <c:pt idx="5">
                  <c:v>08/07/2025</c:v>
                </c:pt>
                <c:pt idx="6">
                  <c:v>09/07/2025</c:v>
                </c:pt>
                <c:pt idx="7">
                  <c:v>10/07/2025</c:v>
                </c:pt>
                <c:pt idx="8">
                  <c:v>11/07/2025</c:v>
                </c:pt>
                <c:pt idx="9">
                  <c:v>14/07/2025</c:v>
                </c:pt>
                <c:pt idx="10">
                  <c:v>15/07/2025</c:v>
                </c:pt>
                <c:pt idx="11">
                  <c:v>16/07/2025</c:v>
                </c:pt>
                <c:pt idx="12">
                  <c:v>17/07/2025</c:v>
                </c:pt>
                <c:pt idx="13">
                  <c:v>18/07/2025</c:v>
                </c:pt>
                <c:pt idx="14">
                  <c:v>21/07/2025</c:v>
                </c:pt>
                <c:pt idx="15">
                  <c:v>22/07/2025</c:v>
                </c:pt>
                <c:pt idx="16">
                  <c:v>23/07/2025</c:v>
                </c:pt>
                <c:pt idx="17">
                  <c:v>24/07/2025</c:v>
                </c:pt>
                <c:pt idx="18">
                  <c:v>25/07/2025</c:v>
                </c:pt>
                <c:pt idx="19">
                  <c:v>28/07/2025</c:v>
                </c:pt>
                <c:pt idx="20">
                  <c:v>29/07/2025</c:v>
                </c:pt>
                <c:pt idx="21">
                  <c:v>30/07/2025</c:v>
                </c:pt>
                <c:pt idx="22">
                  <c:v>31/07/2025</c:v>
                </c:pt>
              </c:strCache>
            </c:strRef>
          </c:cat>
          <c:val>
            <c:numRef>
              <c:f>Sheet3!$B$2:$B$24</c:f>
              <c:numCache>
                <c:formatCode>General</c:formatCode>
                <c:ptCount val="23"/>
                <c:pt idx="0">
                  <c:v>218</c:v>
                </c:pt>
                <c:pt idx="1">
                  <c:v>162</c:v>
                </c:pt>
                <c:pt idx="2">
                  <c:v>166</c:v>
                </c:pt>
                <c:pt idx="3">
                  <c:v>244</c:v>
                </c:pt>
                <c:pt idx="4">
                  <c:v>222</c:v>
                </c:pt>
                <c:pt idx="5">
                  <c:v>198</c:v>
                </c:pt>
                <c:pt idx="6">
                  <c:v>186</c:v>
                </c:pt>
                <c:pt idx="7">
                  <c:v>198</c:v>
                </c:pt>
                <c:pt idx="8">
                  <c:v>106</c:v>
                </c:pt>
                <c:pt idx="9">
                  <c:v>204</c:v>
                </c:pt>
                <c:pt idx="10">
                  <c:v>166</c:v>
                </c:pt>
                <c:pt idx="11">
                  <c:v>130</c:v>
                </c:pt>
                <c:pt idx="12">
                  <c:v>126</c:v>
                </c:pt>
                <c:pt idx="13">
                  <c:v>614</c:v>
                </c:pt>
                <c:pt idx="14">
                  <c:v>296</c:v>
                </c:pt>
                <c:pt idx="15">
                  <c:v>154</c:v>
                </c:pt>
                <c:pt idx="16">
                  <c:v>212</c:v>
                </c:pt>
                <c:pt idx="17">
                  <c:v>150</c:v>
                </c:pt>
                <c:pt idx="18">
                  <c:v>138</c:v>
                </c:pt>
                <c:pt idx="19">
                  <c:v>94</c:v>
                </c:pt>
                <c:pt idx="20">
                  <c:v>170</c:v>
                </c:pt>
                <c:pt idx="21">
                  <c:v>278</c:v>
                </c:pt>
                <c:pt idx="22">
                  <c:v>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61-4BDD-9F97-285A4EC9E024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HPK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Sheet3!$A$2:$A$24</c:f>
              <c:strCache>
                <c:ptCount val="23"/>
                <c:pt idx="0">
                  <c:v>01/07/2025</c:v>
                </c:pt>
                <c:pt idx="1">
                  <c:v>02/07/2025</c:v>
                </c:pt>
                <c:pt idx="2">
                  <c:v>03/07/2025</c:v>
                </c:pt>
                <c:pt idx="3">
                  <c:v>04/07/2025</c:v>
                </c:pt>
                <c:pt idx="4">
                  <c:v>07/07/2025</c:v>
                </c:pt>
                <c:pt idx="5">
                  <c:v>08/07/2025</c:v>
                </c:pt>
                <c:pt idx="6">
                  <c:v>09/07/2025</c:v>
                </c:pt>
                <c:pt idx="7">
                  <c:v>10/07/2025</c:v>
                </c:pt>
                <c:pt idx="8">
                  <c:v>11/07/2025</c:v>
                </c:pt>
                <c:pt idx="9">
                  <c:v>14/07/2025</c:v>
                </c:pt>
                <c:pt idx="10">
                  <c:v>15/07/2025</c:v>
                </c:pt>
                <c:pt idx="11">
                  <c:v>16/07/2025</c:v>
                </c:pt>
                <c:pt idx="12">
                  <c:v>17/07/2025</c:v>
                </c:pt>
                <c:pt idx="13">
                  <c:v>18/07/2025</c:v>
                </c:pt>
                <c:pt idx="14">
                  <c:v>21/07/2025</c:v>
                </c:pt>
                <c:pt idx="15">
                  <c:v>22/07/2025</c:v>
                </c:pt>
                <c:pt idx="16">
                  <c:v>23/07/2025</c:v>
                </c:pt>
                <c:pt idx="17">
                  <c:v>24/07/2025</c:v>
                </c:pt>
                <c:pt idx="18">
                  <c:v>25/07/2025</c:v>
                </c:pt>
                <c:pt idx="19">
                  <c:v>28/07/2025</c:v>
                </c:pt>
                <c:pt idx="20">
                  <c:v>29/07/2025</c:v>
                </c:pt>
                <c:pt idx="21">
                  <c:v>30/07/2025</c:v>
                </c:pt>
                <c:pt idx="22">
                  <c:v>31/07/2025</c:v>
                </c:pt>
              </c:strCache>
            </c:strRef>
          </c:cat>
          <c:val>
            <c:numRef>
              <c:f>Sheet3!$C$2:$C$24</c:f>
              <c:numCache>
                <c:formatCode>General</c:formatCode>
                <c:ptCount val="23"/>
                <c:pt idx="0">
                  <c:v>456</c:v>
                </c:pt>
                <c:pt idx="1">
                  <c:v>412</c:v>
                </c:pt>
                <c:pt idx="2">
                  <c:v>425</c:v>
                </c:pt>
                <c:pt idx="3">
                  <c:v>462</c:v>
                </c:pt>
                <c:pt idx="4">
                  <c:v>459</c:v>
                </c:pt>
                <c:pt idx="5">
                  <c:v>394</c:v>
                </c:pt>
                <c:pt idx="6">
                  <c:v>429</c:v>
                </c:pt>
                <c:pt idx="7">
                  <c:v>440</c:v>
                </c:pt>
                <c:pt idx="8">
                  <c:v>363</c:v>
                </c:pt>
                <c:pt idx="9">
                  <c:v>473</c:v>
                </c:pt>
                <c:pt idx="10">
                  <c:v>346</c:v>
                </c:pt>
                <c:pt idx="11">
                  <c:v>388</c:v>
                </c:pt>
                <c:pt idx="12">
                  <c:v>390</c:v>
                </c:pt>
                <c:pt idx="13">
                  <c:v>984</c:v>
                </c:pt>
                <c:pt idx="14">
                  <c:v>658</c:v>
                </c:pt>
                <c:pt idx="15">
                  <c:v>316</c:v>
                </c:pt>
                <c:pt idx="16">
                  <c:v>284</c:v>
                </c:pt>
                <c:pt idx="17">
                  <c:v>318</c:v>
                </c:pt>
                <c:pt idx="18">
                  <c:v>370</c:v>
                </c:pt>
                <c:pt idx="19">
                  <c:v>210</c:v>
                </c:pt>
                <c:pt idx="20">
                  <c:v>470</c:v>
                </c:pt>
                <c:pt idx="21">
                  <c:v>578</c:v>
                </c:pt>
                <c:pt idx="22">
                  <c:v>364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61-4BDD-9F97-285A4EC9E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5954768"/>
        <c:axId val="405955128"/>
      </c:lineChart>
      <c:catAx>
        <c:axId val="40595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5955128"/>
        <c:crosses val="autoZero"/>
        <c:auto val="1"/>
        <c:lblAlgn val="ctr"/>
        <c:lblOffset val="100"/>
        <c:noMultiLvlLbl val="0"/>
      </c:catAx>
      <c:valAx>
        <c:axId val="405955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5954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</a:t>
            </a:r>
            <a:r>
              <a:rPr lang="sr-Latn-RS" dirty="0">
                <a:solidFill>
                  <a:srgbClr val="002060"/>
                </a:solidFill>
              </a:rPr>
              <a:t>oređenje izmerenih i projektovanih vrednosti na ulazu</a:t>
            </a:r>
            <a:endParaRPr lang="en-US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1.137226115588672E-3"/>
          <c:y val="5.410321786343410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Sheet1!$A$1:$A$4</c:f>
              <c:strCache>
                <c:ptCount val="4"/>
                <c:pt idx="0">
                  <c:v> projektovana vrednost HPK</c:v>
                </c:pt>
                <c:pt idx="1">
                  <c:v>Izmerena HPK</c:v>
                </c:pt>
                <c:pt idx="2">
                  <c:v>Projektovana SS</c:v>
                </c:pt>
                <c:pt idx="3">
                  <c:v>Izmerena SS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500</c:v>
                </c:pt>
                <c:pt idx="1">
                  <c:v>984</c:v>
                </c:pt>
                <c:pt idx="2">
                  <c:v>295</c:v>
                </c:pt>
                <c:pt idx="3">
                  <c:v>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A-43EF-8900-A1BD9E4C0A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5513320"/>
        <c:axId val="395514400"/>
      </c:barChart>
      <c:catAx>
        <c:axId val="395513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95514400"/>
        <c:crosses val="autoZero"/>
        <c:auto val="1"/>
        <c:lblAlgn val="ctr"/>
        <c:lblOffset val="100"/>
        <c:noMultiLvlLbl val="0"/>
      </c:catAx>
      <c:valAx>
        <c:axId val="395514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95513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5913888888888886"/>
          <c:y val="9.93810668917024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Sheet5!$E$2</c:f>
              <c:strCache>
                <c:ptCount val="1"/>
                <c:pt idx="0">
                  <c:v>Vfac/Valk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Sheet5!$B$3:$B$15</c:f>
              <c:strCache>
                <c:ptCount val="13"/>
                <c:pt idx="0">
                  <c:v>Januar</c:v>
                </c:pt>
                <c:pt idx="1">
                  <c:v>Februar</c:v>
                </c:pt>
                <c:pt idx="2">
                  <c:v>Mart</c:v>
                </c:pt>
                <c:pt idx="3">
                  <c:v>April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Avgust</c:v>
                </c:pt>
                <c:pt idx="8">
                  <c:v>Septembar</c:v>
                </c:pt>
                <c:pt idx="9">
                  <c:v>Septembar 27.</c:v>
                </c:pt>
                <c:pt idx="10">
                  <c:v>Oktobar</c:v>
                </c:pt>
                <c:pt idx="11">
                  <c:v>Novembar</c:v>
                </c:pt>
                <c:pt idx="12">
                  <c:v>Decembar</c:v>
                </c:pt>
              </c:strCache>
            </c:strRef>
          </c:cat>
          <c:val>
            <c:numRef>
              <c:f>Sheet5!$E$3:$E$15</c:f>
              <c:numCache>
                <c:formatCode>General</c:formatCode>
                <c:ptCount val="13"/>
                <c:pt idx="0">
                  <c:v>0.15</c:v>
                </c:pt>
                <c:pt idx="1">
                  <c:v>0.15</c:v>
                </c:pt>
                <c:pt idx="2">
                  <c:v>0.15</c:v>
                </c:pt>
                <c:pt idx="3">
                  <c:v>0.12</c:v>
                </c:pt>
                <c:pt idx="4">
                  <c:v>0.12</c:v>
                </c:pt>
                <c:pt idx="5">
                  <c:v>0.12</c:v>
                </c:pt>
                <c:pt idx="6">
                  <c:v>0.15</c:v>
                </c:pt>
                <c:pt idx="7">
                  <c:v>0.18</c:v>
                </c:pt>
                <c:pt idx="8">
                  <c:v>0.23</c:v>
                </c:pt>
                <c:pt idx="9">
                  <c:v>0.28000000000000003</c:v>
                </c:pt>
                <c:pt idx="10">
                  <c:v>0.19</c:v>
                </c:pt>
                <c:pt idx="11">
                  <c:v>0.12</c:v>
                </c:pt>
                <c:pt idx="12">
                  <c:v>0.11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75-4EBB-9CD8-0AF66F9AAB9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46596552"/>
        <c:axId val="546594032"/>
      </c:lineChart>
      <c:catAx>
        <c:axId val="546596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46594032"/>
        <c:crosses val="autoZero"/>
        <c:auto val="1"/>
        <c:lblAlgn val="ctr"/>
        <c:lblOffset val="100"/>
        <c:noMultiLvlLbl val="0"/>
      </c:catAx>
      <c:valAx>
        <c:axId val="54659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46596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1079855643044618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Sheet2!$M$6</c:f>
              <c:strCache>
                <c:ptCount val="1"/>
                <c:pt idx="0">
                  <c:v>Koncentracija vodonik sulfida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Sheet2!$L$7:$L$33</c:f>
              <c:strCache>
                <c:ptCount val="27"/>
                <c:pt idx="0">
                  <c:v>17.07.25.</c:v>
                </c:pt>
                <c:pt idx="1">
                  <c:v>18.07.25.</c:v>
                </c:pt>
                <c:pt idx="2">
                  <c:v>19.07.25.</c:v>
                </c:pt>
                <c:pt idx="3">
                  <c:v>20.07.25.</c:v>
                </c:pt>
                <c:pt idx="4">
                  <c:v>21.07.25.</c:v>
                </c:pt>
                <c:pt idx="5">
                  <c:v>22.07.25.</c:v>
                </c:pt>
                <c:pt idx="6">
                  <c:v>23.07.25.</c:v>
                </c:pt>
                <c:pt idx="7">
                  <c:v>24.07.25.</c:v>
                </c:pt>
                <c:pt idx="9">
                  <c:v>11.08.25.</c:v>
                </c:pt>
                <c:pt idx="10">
                  <c:v>12.08.25.</c:v>
                </c:pt>
                <c:pt idx="11">
                  <c:v>13.08.25.</c:v>
                </c:pt>
                <c:pt idx="12">
                  <c:v>14.08.25.</c:v>
                </c:pt>
                <c:pt idx="13">
                  <c:v>15.08.25.</c:v>
                </c:pt>
                <c:pt idx="16">
                  <c:v>27.08.25.</c:v>
                </c:pt>
                <c:pt idx="17">
                  <c:v>28.08.25.</c:v>
                </c:pt>
                <c:pt idx="18">
                  <c:v>29.08.25.</c:v>
                </c:pt>
                <c:pt idx="19">
                  <c:v>30.08.25.</c:v>
                </c:pt>
                <c:pt idx="20">
                  <c:v>31.08.25.</c:v>
                </c:pt>
                <c:pt idx="22">
                  <c:v>01.09.25.</c:v>
                </c:pt>
                <c:pt idx="23">
                  <c:v>02.09.25.</c:v>
                </c:pt>
                <c:pt idx="24">
                  <c:v>03.09.25.</c:v>
                </c:pt>
                <c:pt idx="25">
                  <c:v>04.09.25.</c:v>
                </c:pt>
                <c:pt idx="26">
                  <c:v>05.09.25.</c:v>
                </c:pt>
              </c:strCache>
            </c:strRef>
          </c:cat>
          <c:val>
            <c:numRef>
              <c:f>Sheet2!$M$7:$M$33</c:f>
              <c:numCache>
                <c:formatCode>General</c:formatCode>
                <c:ptCount val="27"/>
                <c:pt idx="0">
                  <c:v>43</c:v>
                </c:pt>
                <c:pt idx="1">
                  <c:v>34</c:v>
                </c:pt>
                <c:pt idx="2">
                  <c:v>59</c:v>
                </c:pt>
                <c:pt idx="3">
                  <c:v>191</c:v>
                </c:pt>
                <c:pt idx="4">
                  <c:v>207</c:v>
                </c:pt>
                <c:pt idx="5">
                  <c:v>228</c:v>
                </c:pt>
                <c:pt idx="6">
                  <c:v>229</c:v>
                </c:pt>
                <c:pt idx="7">
                  <c:v>229</c:v>
                </c:pt>
                <c:pt idx="9">
                  <c:v>233</c:v>
                </c:pt>
                <c:pt idx="10">
                  <c:v>229</c:v>
                </c:pt>
                <c:pt idx="11">
                  <c:v>232</c:v>
                </c:pt>
                <c:pt idx="12">
                  <c:v>233</c:v>
                </c:pt>
                <c:pt idx="13">
                  <c:v>237</c:v>
                </c:pt>
                <c:pt idx="16">
                  <c:v>327</c:v>
                </c:pt>
                <c:pt idx="17">
                  <c:v>347</c:v>
                </c:pt>
                <c:pt idx="18">
                  <c:v>384</c:v>
                </c:pt>
                <c:pt idx="19">
                  <c:v>413</c:v>
                </c:pt>
                <c:pt idx="20">
                  <c:v>443</c:v>
                </c:pt>
                <c:pt idx="22">
                  <c:v>464</c:v>
                </c:pt>
                <c:pt idx="23">
                  <c:v>500</c:v>
                </c:pt>
                <c:pt idx="24">
                  <c:v>302</c:v>
                </c:pt>
                <c:pt idx="25">
                  <c:v>232</c:v>
                </c:pt>
                <c:pt idx="26">
                  <c:v>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EE-4B61-91C8-5A0B87316BA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91326416"/>
        <c:axId val="391325696"/>
      </c:barChart>
      <c:catAx>
        <c:axId val="391326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91325696"/>
        <c:crosses val="autoZero"/>
        <c:auto val="1"/>
        <c:lblAlgn val="ctr"/>
        <c:lblOffset val="100"/>
        <c:noMultiLvlLbl val="0"/>
      </c:catAx>
      <c:valAx>
        <c:axId val="39132569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9132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Produkcija biogasa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Sheet2!$A$2:$A$13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Mart</c:v>
                </c:pt>
                <c:pt idx="3">
                  <c:v>April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Avgust</c:v>
                </c:pt>
                <c:pt idx="8">
                  <c:v>Septembar</c:v>
                </c:pt>
                <c:pt idx="9">
                  <c:v>Oktobar</c:v>
                </c:pt>
                <c:pt idx="10">
                  <c:v>Novembar</c:v>
                </c:pt>
                <c:pt idx="11">
                  <c:v>Decembar</c:v>
                </c:pt>
              </c:strCache>
            </c:strRef>
          </c:cat>
          <c:val>
            <c:numRef>
              <c:f>Sheet2!$B$2:$B$13</c:f>
              <c:numCache>
                <c:formatCode>General</c:formatCode>
                <c:ptCount val="12"/>
                <c:pt idx="0">
                  <c:v>20977</c:v>
                </c:pt>
                <c:pt idx="1">
                  <c:v>19659</c:v>
                </c:pt>
                <c:pt idx="2">
                  <c:v>29956</c:v>
                </c:pt>
                <c:pt idx="3">
                  <c:v>31045</c:v>
                </c:pt>
                <c:pt idx="4">
                  <c:v>32481</c:v>
                </c:pt>
                <c:pt idx="5">
                  <c:v>25959</c:v>
                </c:pt>
                <c:pt idx="6">
                  <c:v>21522</c:v>
                </c:pt>
                <c:pt idx="7">
                  <c:v>17828</c:v>
                </c:pt>
                <c:pt idx="8">
                  <c:v>18208</c:v>
                </c:pt>
                <c:pt idx="9">
                  <c:v>18976</c:v>
                </c:pt>
                <c:pt idx="10">
                  <c:v>14116</c:v>
                </c:pt>
                <c:pt idx="11">
                  <c:v>12064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18-4BC0-8E6A-B707F9E8CB3E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proizvedena struja kW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Sheet2!$A$2:$A$13</c:f>
              <c:strCache>
                <c:ptCount val="12"/>
                <c:pt idx="0">
                  <c:v>Januar</c:v>
                </c:pt>
                <c:pt idx="1">
                  <c:v>Februar</c:v>
                </c:pt>
                <c:pt idx="2">
                  <c:v>Mart</c:v>
                </c:pt>
                <c:pt idx="3">
                  <c:v>April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Avgust</c:v>
                </c:pt>
                <c:pt idx="8">
                  <c:v>Septembar</c:v>
                </c:pt>
                <c:pt idx="9">
                  <c:v>Oktobar</c:v>
                </c:pt>
                <c:pt idx="10">
                  <c:v>Novembar</c:v>
                </c:pt>
                <c:pt idx="11">
                  <c:v>Decembar</c:v>
                </c:pt>
              </c:strCache>
            </c:strRef>
          </c:cat>
          <c:val>
            <c:numRef>
              <c:f>Sheet2!$C$2:$C$13</c:f>
              <c:numCache>
                <c:formatCode>General</c:formatCode>
                <c:ptCount val="12"/>
                <c:pt idx="0">
                  <c:v>7250</c:v>
                </c:pt>
                <c:pt idx="1">
                  <c:v>5938</c:v>
                </c:pt>
                <c:pt idx="2">
                  <c:v>45894</c:v>
                </c:pt>
                <c:pt idx="3">
                  <c:v>55746</c:v>
                </c:pt>
                <c:pt idx="4">
                  <c:v>68673</c:v>
                </c:pt>
                <c:pt idx="5">
                  <c:v>53468</c:v>
                </c:pt>
                <c:pt idx="6">
                  <c:v>44466</c:v>
                </c:pt>
                <c:pt idx="7">
                  <c:v>29534</c:v>
                </c:pt>
                <c:pt idx="8">
                  <c:v>31170</c:v>
                </c:pt>
                <c:pt idx="9">
                  <c:v>19995</c:v>
                </c:pt>
                <c:pt idx="10">
                  <c:v>7020</c:v>
                </c:pt>
                <c:pt idx="11">
                  <c:v>2866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18-4BC0-8E6A-B707F9E8C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3525616"/>
        <c:axId val="383521656"/>
      </c:lineChart>
      <c:catAx>
        <c:axId val="38352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83521656"/>
        <c:crosses val="autoZero"/>
        <c:auto val="1"/>
        <c:lblAlgn val="ctr"/>
        <c:lblOffset val="100"/>
        <c:noMultiLvlLbl val="0"/>
      </c:catAx>
      <c:valAx>
        <c:axId val="383521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8352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CBAB7-245B-4958-AA50-7EB5B9BB5D9F}" type="datetimeFigureOut">
              <a:rPr lang="sr-Latn-RS" smtClean="0"/>
              <a:t>27.5.2026.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728F2-E706-45D6-AD20-958F05E9B9A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45878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8BB2-1ED6-407B-A7B3-5929C4D01313}" type="datetimeFigureOut">
              <a:rPr lang="en-US"/>
              <a:pPr>
                <a:defRPr/>
              </a:pPr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0D949-4DAA-48C4-9472-C0E26EE89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3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8108D-683E-48C6-869E-F1468B5235A0}" type="datetimeFigureOut">
              <a:rPr lang="en-US"/>
              <a:pPr>
                <a:defRPr/>
              </a:pPr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C757E-FF81-4627-A28A-361DD919D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58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B33BB-F8C8-4BE8-9B61-0FB883BBDEF7}" type="datetimeFigureOut">
              <a:rPr lang="en-US"/>
              <a:pPr>
                <a:defRPr/>
              </a:pPr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16C2A-EBF7-4CD2-94B4-74672E381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7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6D018-29CF-4BE9-A321-E14676CB6BD6}" type="datetimeFigureOut">
              <a:rPr lang="en-US"/>
              <a:pPr>
                <a:defRPr/>
              </a:pPr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79077-44A9-4097-813B-924C6E266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0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F1B16-7448-44D8-B929-5D9FC4BA125F}" type="datetimeFigureOut">
              <a:rPr lang="en-US"/>
              <a:pPr>
                <a:defRPr/>
              </a:pPr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DDA18-78AB-4C81-8770-2DFA7E21C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1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ACEA0-7B03-498F-8E94-6D4C2CD02C97}" type="datetimeFigureOut">
              <a:rPr lang="en-US"/>
              <a:pPr>
                <a:defRPr/>
              </a:pPr>
              <a:t>5/27/2026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33F2D-E463-4E92-964E-1338BF3D1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3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41D96-240E-42B4-A0AF-BEEEF1A983CB}" type="datetimeFigureOut">
              <a:rPr lang="en-US"/>
              <a:pPr>
                <a:defRPr/>
              </a:pPr>
              <a:t>5/27/2026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C1E24-6950-48E6-BBBA-B9B103AD8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3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ABEA8-084D-4476-A157-5B41955AE266}" type="datetimeFigureOut">
              <a:rPr lang="en-US"/>
              <a:pPr>
                <a:defRPr/>
              </a:pPr>
              <a:t>5/27/2026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1D20C-1FB6-48D5-A6B1-08588CE01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8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B8D51-90AC-45CE-B5FE-9082ED777695}" type="datetimeFigureOut">
              <a:rPr lang="en-US"/>
              <a:pPr>
                <a:defRPr/>
              </a:pPr>
              <a:t>5/27/2026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7BCC2-8495-4A31-9575-DB6ABD305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2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7C83-3B07-4A61-A638-60B1BCD50878}" type="datetimeFigureOut">
              <a:rPr lang="en-US"/>
              <a:pPr>
                <a:defRPr/>
              </a:pPr>
              <a:t>5/27/2026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D9782-752E-4D99-8523-406D32A0C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4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6B205-9B74-44FB-B790-6A7F9ED4DF2E}" type="datetimeFigureOut">
              <a:rPr lang="en-US"/>
              <a:pPr>
                <a:defRPr/>
              </a:pPr>
              <a:t>5/27/2026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FF25A-7B75-4576-9CB5-3BFB323E9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E7A07A-88B7-4FED-AF5E-C25E1B735E38}" type="datetimeFigureOut">
              <a:rPr lang="en-US"/>
              <a:pPr>
                <a:defRPr/>
              </a:pPr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D81432-11F1-411E-A2F2-9FD26D05B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FD0815-A2F5-FBE0-045A-D525A92953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426" y="333375"/>
            <a:ext cx="10637837" cy="1111112"/>
          </a:xfrm>
        </p:spPr>
        <p:txBody>
          <a:bodyPr/>
          <a:lstStyle/>
          <a:p>
            <a:pPr algn="ctr"/>
            <a:r>
              <a:rPr lang="sr-Cyrl-RS" altLang="sr-Latn-R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sr-Cyrl-RS" altLang="sr-Latn-RS" sz="8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ГРАД ЛЕСКОВАЦ</a:t>
            </a:r>
            <a:endParaRPr lang="sr-Latn-RS" altLang="sr-Latn-RS" sz="8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704A47EA-F365-91E3-7182-5D66D6DE61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017" y="914401"/>
            <a:ext cx="11239847" cy="3927882"/>
          </a:xfrm>
        </p:spPr>
        <p:txBody>
          <a:bodyPr/>
          <a:lstStyle/>
          <a:p>
            <a:endParaRPr lang="sr-Cyrl-RS" altLang="en-US" sz="3600" b="1" dirty="0">
              <a:solidFill>
                <a:srgbClr val="0057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Cyrl-RS" altLang="en-US" sz="3600" b="1" dirty="0">
              <a:solidFill>
                <a:srgbClr val="0057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Cyrl-RS" altLang="en-US" sz="3600" b="1" dirty="0">
              <a:solidFill>
                <a:srgbClr val="0057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en-US" sz="3600" b="1" dirty="0">
              <a:solidFill>
                <a:srgbClr val="0057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sr-Cyrl-RS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Latn-R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UTICAJ INDUSTRIJSKOG ZAGAĐENJA NA ANAEROBNU DIGESTIJU MULJA</a:t>
            </a:r>
            <a:endParaRPr lang="sr-Cyrl-RS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r-Cyrl-RS" altLang="en-US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3600" b="1" dirty="0">
              <a:solidFill>
                <a:srgbClr val="0057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altLang="sr-Latn-RS" dirty="0"/>
          </a:p>
        </p:txBody>
      </p:sp>
      <p:sp>
        <p:nvSpPr>
          <p:cNvPr id="14340" name="Footer Placeholder 3">
            <a:extLst>
              <a:ext uri="{FF2B5EF4-FFF2-40B4-BE49-F238E27FC236}">
                <a16:creationId xmlns:a16="http://schemas.microsoft.com/office/drawing/2014/main" id="{FDBEC7F1-8C08-6950-1640-C039F741BD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Franklin Gothic Medium" panose="020B06030201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Franklin Gothic Medium" panose="020B06030201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Franklin Gothic Medium" panose="020B06030201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Franklin Gothic Medium" panose="020B06030201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Franklin Gothic Medium" panose="020B06030201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Franklin Gothic Medium" panose="020B06030201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Franklin Gothic Medium" panose="020B06030201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Franklin Gothic Medium" panose="020B06030201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Franklin Gothic Medium" panose="020B06030201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>
                <a:solidFill>
                  <a:srgbClr val="595959"/>
                </a:solidFill>
                <a:latin typeface="Times New Roman" panose="02020603050405020304" pitchFamily="18" charset="0"/>
                <a:cs typeface="Arial Unicode MS" charset="0"/>
              </a:rPr>
              <a:t>Add a footer</a:t>
            </a:r>
          </a:p>
        </p:txBody>
      </p:sp>
      <p:pic>
        <p:nvPicPr>
          <p:cNvPr id="14341" name="Picture 2" descr="D:\PREZENTACIJA - NALAS\Veliki_grb_Leskovca.png">
            <a:extLst>
              <a:ext uri="{FF2B5EF4-FFF2-40B4-BE49-F238E27FC236}">
                <a16:creationId xmlns:a16="http://schemas.microsoft.com/office/drawing/2014/main" id="{22754F26-F1D3-3419-0790-9393714A5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7" y="333375"/>
            <a:ext cx="1515577" cy="14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>
            <a:extLst>
              <a:ext uri="{FF2B5EF4-FFF2-40B4-BE49-F238E27FC236}">
                <a16:creationId xmlns:a16="http://schemas.microsoft.com/office/drawing/2014/main" id="{EE33B416-B3DB-1EF2-B002-3CA65B0E5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711186"/>
            <a:ext cx="9379425" cy="20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1C297B-BE18-BBC4-B259-C9A1F9778C4F}"/>
              </a:ext>
            </a:extLst>
          </p:cNvPr>
          <p:cNvSpPr txBox="1"/>
          <p:nvPr/>
        </p:nvSpPr>
        <p:spPr>
          <a:xfrm>
            <a:off x="4545496" y="4731026"/>
            <a:ext cx="7142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2060"/>
                </a:solidFill>
              </a:rPr>
              <a:t>                 </a:t>
            </a:r>
            <a:r>
              <a:rPr lang="sr-Latn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Nataša Stanojković, dipl. hem.</a:t>
            </a:r>
            <a:r>
              <a:rPr lang="sr-Cyrl-R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sr-Cyrl-RS" sz="2400" dirty="0">
              <a:solidFill>
                <a:srgbClr val="002060"/>
              </a:solidFill>
            </a:endParaRPr>
          </a:p>
          <a:p>
            <a:endParaRPr lang="sr-Latn-R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96A77-4527-FA2D-9D42-C563AC9DB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F24CC-7637-DAE0-6AE3-B93C7CF72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345"/>
          </a:xfrm>
        </p:spPr>
        <p:txBody>
          <a:bodyPr/>
          <a:lstStyle/>
          <a:p>
            <a:pPr marL="0" indent="0" algn="ctr">
              <a:buNone/>
            </a:pPr>
            <a:r>
              <a:rPr lang="sr-Latn-R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UTICAJ INDUSTRIJSKOG ZAGAĐENJA NA ANAEROBNU DIGESTIJU MULJA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B66C8-5F7B-0A4B-E752-F8DACB627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060174"/>
            <a:ext cx="10515600" cy="4773889"/>
          </a:xfrm>
        </p:spPr>
        <p:txBody>
          <a:bodyPr/>
          <a:lstStyle/>
          <a:p>
            <a:pPr marL="0" indent="0" algn="just">
              <a:buNone/>
            </a:pPr>
            <a:endParaRPr lang="sr-Latn-RS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E0AB1A-A180-4079-8798-F3D30C81B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123134"/>
            <a:ext cx="15240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EBBB2C0-9301-25C8-D6B2-4139B52D7D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4336675"/>
              </p:ext>
            </p:extLst>
          </p:nvPr>
        </p:nvGraphicFramePr>
        <p:xfrm>
          <a:off x="419100" y="1580459"/>
          <a:ext cx="5080552" cy="2915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0013719-2A9D-E257-E4A6-B8BC579022A4}"/>
              </a:ext>
            </a:extLst>
          </p:cNvPr>
          <p:cNvSpPr txBox="1"/>
          <p:nvPr/>
        </p:nvSpPr>
        <p:spPr>
          <a:xfrm>
            <a:off x="419100" y="483141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Godišnja proizvodnja biogasa i električne energije</a:t>
            </a:r>
            <a:endParaRPr lang="sr-Latn-RS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CB7254-1A6A-7806-B49D-92FA738A44E8}"/>
              </a:ext>
            </a:extLst>
          </p:cNvPr>
          <p:cNvSpPr txBox="1"/>
          <p:nvPr/>
        </p:nvSpPr>
        <p:spPr>
          <a:xfrm>
            <a:off x="5963479" y="1822450"/>
            <a:ext cx="49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>
              <a:solidFill>
                <a:srgbClr val="002060"/>
              </a:solidFill>
            </a:endParaRPr>
          </a:p>
          <a:p>
            <a:endParaRPr lang="sr-Latn-R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B5E010D-A231-673C-7EA8-80CA054B8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102126"/>
              </p:ext>
            </p:extLst>
          </p:nvPr>
        </p:nvGraphicFramePr>
        <p:xfrm>
          <a:off x="5676901" y="1822450"/>
          <a:ext cx="5791196" cy="3008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799">
                  <a:extLst>
                    <a:ext uri="{9D8B030D-6E8A-4147-A177-3AD203B41FA5}">
                      <a16:colId xmlns:a16="http://schemas.microsoft.com/office/drawing/2014/main" val="2941886596"/>
                    </a:ext>
                  </a:extLst>
                </a:gridCol>
                <a:gridCol w="1447799">
                  <a:extLst>
                    <a:ext uri="{9D8B030D-6E8A-4147-A177-3AD203B41FA5}">
                      <a16:colId xmlns:a16="http://schemas.microsoft.com/office/drawing/2014/main" val="1442682475"/>
                    </a:ext>
                  </a:extLst>
                </a:gridCol>
                <a:gridCol w="1447799">
                  <a:extLst>
                    <a:ext uri="{9D8B030D-6E8A-4147-A177-3AD203B41FA5}">
                      <a16:colId xmlns:a16="http://schemas.microsoft.com/office/drawing/2014/main" val="333140814"/>
                    </a:ext>
                  </a:extLst>
                </a:gridCol>
                <a:gridCol w="1447799">
                  <a:extLst>
                    <a:ext uri="{9D8B030D-6E8A-4147-A177-3AD203B41FA5}">
                      <a16:colId xmlns:a16="http://schemas.microsoft.com/office/drawing/2014/main" val="2142261391"/>
                    </a:ext>
                  </a:extLst>
                </a:gridCol>
              </a:tblGrid>
              <a:tr h="752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100" kern="100" dirty="0">
                          <a:effectLst/>
                        </a:rPr>
                        <a:t>Period</a:t>
                      </a:r>
                      <a:endParaRPr lang="sr-Latn-R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Biogas  m3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100" kern="100" dirty="0">
                          <a:effectLst/>
                        </a:rPr>
                        <a:t>Električna energija</a:t>
                      </a:r>
                      <a:endParaRPr lang="sr-Latn-R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100" kern="100" dirty="0">
                          <a:effectLst/>
                        </a:rPr>
                        <a:t>  Promena</a:t>
                      </a:r>
                      <a:endParaRPr lang="sr-Latn-R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59312547"/>
                  </a:ext>
                </a:extLst>
              </a:tr>
              <a:tr h="752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100" kern="100" dirty="0">
                          <a:effectLst/>
                        </a:rPr>
                        <a:t>Maj</a:t>
                      </a:r>
                      <a:endParaRPr lang="sr-Latn-R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32481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100" kern="100" dirty="0">
                          <a:effectLst/>
                        </a:rPr>
                        <a:t>~70.000 kWh</a:t>
                      </a:r>
                      <a:endParaRPr lang="sr-Latn-R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100" kern="100" dirty="0">
                          <a:effectLst/>
                        </a:rPr>
                        <a:t>Referentna vrednost</a:t>
                      </a:r>
                      <a:endParaRPr lang="sr-Latn-R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13790924"/>
                  </a:ext>
                </a:extLst>
              </a:tr>
              <a:tr h="752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100" kern="100">
                          <a:effectLst/>
                        </a:rPr>
                        <a:t>Avgust</a:t>
                      </a:r>
                      <a:endParaRPr lang="sr-Latn-R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17828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100" kern="100" dirty="0">
                          <a:effectLst/>
                        </a:rPr>
                        <a:t>29.534 kWh</a:t>
                      </a:r>
                      <a:endParaRPr lang="sr-Latn-R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100" kern="100" dirty="0">
                          <a:solidFill>
                            <a:srgbClr val="FF0000"/>
                          </a:solidFill>
                          <a:effectLst/>
                        </a:rPr>
                        <a:t>↓ 57%</a:t>
                      </a:r>
                      <a:endParaRPr lang="sr-Latn-RS" sz="11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84835199"/>
                  </a:ext>
                </a:extLst>
              </a:tr>
              <a:tr h="752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100" kern="100" dirty="0">
                          <a:effectLst/>
                        </a:rPr>
                        <a:t>Oktobar</a:t>
                      </a:r>
                      <a:endParaRPr lang="sr-Latn-R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18976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100" kern="100">
                          <a:effectLst/>
                        </a:rPr>
                        <a:t>19.995 kWh</a:t>
                      </a:r>
                      <a:endParaRPr lang="sr-Latn-R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100" kern="100" dirty="0">
                          <a:solidFill>
                            <a:srgbClr val="FF0000"/>
                          </a:solidFill>
                          <a:effectLst/>
                        </a:rPr>
                        <a:t>↓ 71%</a:t>
                      </a:r>
                      <a:endParaRPr lang="sr-Latn-RS" sz="11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90765812"/>
                  </a:ext>
                </a:extLst>
              </a:tr>
            </a:tbl>
          </a:graphicData>
        </a:graphic>
      </p:graphicFrame>
      <p:sp>
        <p:nvSpPr>
          <p:cNvPr id="13" name="Rectangle 3">
            <a:extLst>
              <a:ext uri="{FF2B5EF4-FFF2-40B4-BE49-F238E27FC236}">
                <a16:creationId xmlns:a16="http://schemas.microsoft.com/office/drawing/2014/main" id="{2B7F79E7-296B-B0D3-8030-1C3219F5C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900" y="1261267"/>
            <a:ext cx="56205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Pad proizvodnje biogasa i električne energije</a:t>
            </a:r>
            <a:endParaRPr kumimoji="0" lang="sr-Latn-RS" altLang="sr-Latn-RS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255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3" y="365125"/>
            <a:ext cx="9985446" cy="1247993"/>
          </a:xfrm>
        </p:spPr>
        <p:txBody>
          <a:bodyPr/>
          <a:lstStyle/>
          <a:p>
            <a:pPr algn="ctr"/>
            <a:r>
              <a:rPr lang="sr-Latn-R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UTICAJ INDUSTRIJSKOG ZAGAĐENJA NA ANAEROBNU DIGESTIJU MULJA</a:t>
            </a:r>
            <a:b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br>
              <a:rPr lang="sr-Latn-R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572C9E-9CF1-A2D4-5176-EAC6AF55D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769" y="156048"/>
            <a:ext cx="1524132" cy="145707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DD66EF5-AC0E-ECE9-A1F0-5199A4BE8087}"/>
              </a:ext>
            </a:extLst>
          </p:cNvPr>
          <p:cNvSpPr txBox="1"/>
          <p:nvPr/>
        </p:nvSpPr>
        <p:spPr>
          <a:xfrm>
            <a:off x="245100" y="1431235"/>
            <a:ext cx="1017767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/>
              <a:t> </a:t>
            </a:r>
            <a:r>
              <a:rPr lang="sr-Latn-R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ZAKLJUČAK</a:t>
            </a:r>
          </a:p>
          <a:p>
            <a:endParaRPr lang="sr-Latn-R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r-Latn-R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Kritični uticaj industrije:</a:t>
            </a:r>
            <a:r>
              <a:rPr lang="sr-Latn-R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industrijska opterećenja, naročito poreklom iz tekstilne industrije, predstavljaju dominantan faktor destabilizacije digestije.</a:t>
            </a:r>
          </a:p>
          <a:p>
            <a:pPr lvl="0"/>
            <a:endParaRPr lang="sr-Latn-RS" dirty="0"/>
          </a:p>
          <a:p>
            <a:pPr lvl="0"/>
            <a:r>
              <a:rPr lang="sr-Latn-R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Hronični i odloženi efekat:</a:t>
            </a:r>
            <a:r>
              <a:rPr lang="sr-Latn-R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Postoji jasan vremenski "lag" (kašnjenje) između ekscesa na ulazu i kolapsa u digestoru, što dokazuje kumulativno toksično dejstvo na metanogene arheje.</a:t>
            </a:r>
          </a:p>
          <a:p>
            <a:pPr lvl="0"/>
            <a:endParaRPr lang="sr-Latn-R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Latn-R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Ključni indikatori krize:</a:t>
            </a:r>
            <a:r>
              <a:rPr lang="sr-Latn-R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Toksični efekat se direktno manifestuje kroz:</a:t>
            </a:r>
          </a:p>
          <a:p>
            <a:pPr lvl="1"/>
            <a:endParaRPr lang="sr-Latn-R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r-Latn-R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Nagli porast odnosa </a:t>
            </a:r>
            <a:r>
              <a:rPr lang="sr-Latn-R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VFA/ALK</a:t>
            </a:r>
            <a:endParaRPr lang="sr-Latn-R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r-Latn-R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Ekstremno povećanje koncentracije sumporvodonika (</a:t>
            </a:r>
            <a:r>
              <a:rPr lang="sr-Latn-R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sr-Latn-RS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Latn-R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r-Latn-R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sr-Latn-R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Latn-RS" sz="2000" dirty="0">
                <a:solidFill>
                  <a:srgbClr val="002060"/>
                </a:solidFill>
              </a:rPr>
              <a:t>Rezultati ukazuju da anaerobni digestori mogu prividno održavati stabilnost procesa tokom početne faze industrijskog opterećenja, dok se inhibicija metanogene populacije manifestuje sa vremenskim kašnjenjem.</a:t>
            </a:r>
            <a:endParaRPr lang="sr-Latn-R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/>
              <a:t> </a:t>
            </a:r>
          </a:p>
          <a:p>
            <a:r>
              <a:rPr lang="sr-Latn-R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r-Latn-R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613284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35A03-A8F6-ED35-0C1B-00616260E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5DDC1-67C9-84BF-2CAD-A94402626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3" y="365125"/>
            <a:ext cx="9985446" cy="1247993"/>
          </a:xfrm>
        </p:spPr>
        <p:txBody>
          <a:bodyPr/>
          <a:lstStyle/>
          <a:p>
            <a:pPr algn="ctr"/>
            <a:r>
              <a:rPr lang="sr-Latn-R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UTICAJ INDUSTRIJSKOG ZAGAĐENJA NA ANAEROBNU DIGESTIJU MULJA</a:t>
            </a:r>
            <a:b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br>
              <a:rPr lang="sr-Latn-R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B75E25-B6ED-F7E6-3D14-84662CA1B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769" y="156048"/>
            <a:ext cx="1524132" cy="145707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1C7C953-5C43-5BEC-C164-36B75DE3657B}"/>
              </a:ext>
            </a:extLst>
          </p:cNvPr>
          <p:cNvSpPr txBox="1"/>
          <p:nvPr/>
        </p:nvSpPr>
        <p:spPr>
          <a:xfrm>
            <a:off x="1225761" y="1613118"/>
            <a:ext cx="602317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 </a:t>
            </a:r>
            <a:r>
              <a:rPr lang="sr-Latn-R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r-Latn-R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PREPORUKA :</a:t>
            </a:r>
          </a:p>
          <a:p>
            <a:endParaRPr lang="sr-Latn-R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000"/>
            </a:pPr>
            <a:r>
              <a:rPr lang="sr-Latn-R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dirty="0">
                <a:solidFill>
                  <a:srgbClr val="002060"/>
                </a:solidFill>
              </a:rPr>
              <a:t>• </a:t>
            </a:r>
            <a:r>
              <a:rPr lang="sr-Latn-R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Uvođenje sistema ranog upozorenja na influentu PPOV-a</a:t>
            </a:r>
          </a:p>
          <a:p>
            <a:pPr>
              <a:defRPr sz="2000"/>
            </a:pPr>
            <a:br>
              <a:rPr lang="sr-Latn-R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Kontinuirani monitoring H₂S i VFA/ALK odnosa</a:t>
            </a:r>
          </a:p>
          <a:p>
            <a:pPr>
              <a:defRPr sz="2000"/>
            </a:pPr>
            <a:br>
              <a:rPr lang="sr-Latn-R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Stroža kontrola industrijskih ispusta</a:t>
            </a:r>
          </a:p>
          <a:p>
            <a:pPr>
              <a:defRPr sz="2000"/>
            </a:pPr>
            <a:br>
              <a:rPr lang="sr-Latn-R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3724D2-D432-5CB5-9BA3-5D6899650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304" y="1822195"/>
            <a:ext cx="4080062" cy="35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71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A3C0708C-17A0-ED5C-8BFC-D8B96EB527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426" y="333375"/>
            <a:ext cx="11449050" cy="1500188"/>
          </a:xfrm>
        </p:spPr>
        <p:txBody>
          <a:bodyPr/>
          <a:lstStyle/>
          <a:p>
            <a:pPr algn="ctr"/>
            <a:r>
              <a:rPr lang="sr-Cyrl-RS" altLang="sr-Latn-R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sr-Cyrl-RS" altLang="sr-Latn-RS" sz="8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ГРАД ЛЕСКОВАЦ</a:t>
            </a:r>
            <a:endParaRPr lang="sr-Latn-RS" altLang="sr-Latn-RS" sz="8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891" name="Text Placeholder 2">
            <a:extLst>
              <a:ext uri="{FF2B5EF4-FFF2-40B4-BE49-F238E27FC236}">
                <a16:creationId xmlns:a16="http://schemas.microsoft.com/office/drawing/2014/main" id="{9F6C7D42-C301-4F9E-F7E2-E70F2CFADC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9427" y="2276476"/>
            <a:ext cx="10866437" cy="3813175"/>
          </a:xfrm>
        </p:spPr>
        <p:txBody>
          <a:bodyPr/>
          <a:lstStyle/>
          <a:p>
            <a:endParaRPr lang="sr-Cyrl-RS" altLang="en-US" sz="3600" b="1" dirty="0">
              <a:solidFill>
                <a:srgbClr val="0057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Cyrl-RS" altLang="en-US" sz="3600" b="1" dirty="0">
              <a:solidFill>
                <a:srgbClr val="0057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Cyrl-RS" altLang="en-US" sz="3600" b="1" dirty="0">
              <a:solidFill>
                <a:srgbClr val="0057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sr-Cyrl-RS" altLang="en-US" sz="3600" b="1" dirty="0">
              <a:solidFill>
                <a:srgbClr val="0057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RS" altLang="sr-Latn-RS" dirty="0"/>
          </a:p>
        </p:txBody>
      </p:sp>
      <p:sp>
        <p:nvSpPr>
          <p:cNvPr id="37892" name="Footer Placeholder 3">
            <a:extLst>
              <a:ext uri="{FF2B5EF4-FFF2-40B4-BE49-F238E27FC236}">
                <a16:creationId xmlns:a16="http://schemas.microsoft.com/office/drawing/2014/main" id="{15E030F6-C481-ABF0-69F7-059F9BF713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Franklin Gothic Medium" panose="020B06030201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Franklin Gothic Medium" panose="020B06030201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Franklin Gothic Medium" panose="020B06030201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Franklin Gothic Medium" panose="020B06030201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Franklin Gothic Medium" panose="020B06030201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Franklin Gothic Medium" panose="020B06030201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Franklin Gothic Medium" panose="020B06030201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Franklin Gothic Medium" panose="020B06030201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bg1"/>
                </a:solidFill>
                <a:latin typeface="Franklin Gothic Medium" panose="020B06030201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>
                <a:solidFill>
                  <a:srgbClr val="595959"/>
                </a:solidFill>
                <a:latin typeface="Times New Roman" panose="02020603050405020304" pitchFamily="18" charset="0"/>
                <a:cs typeface="Arial Unicode MS" charset="0"/>
              </a:rPr>
              <a:t>Add a footer</a:t>
            </a:r>
          </a:p>
        </p:txBody>
      </p:sp>
      <p:pic>
        <p:nvPicPr>
          <p:cNvPr id="37893" name="Picture 2" descr="D:\PREZENTACIJA - NALAS\Veliki_grb_Leskovca.png">
            <a:extLst>
              <a:ext uri="{FF2B5EF4-FFF2-40B4-BE49-F238E27FC236}">
                <a16:creationId xmlns:a16="http://schemas.microsoft.com/office/drawing/2014/main" id="{03167E6B-6FB9-6191-A68B-3E2497808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7" y="333375"/>
            <a:ext cx="1925637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2">
            <a:extLst>
              <a:ext uri="{FF2B5EF4-FFF2-40B4-BE49-F238E27FC236}">
                <a16:creationId xmlns:a16="http://schemas.microsoft.com/office/drawing/2014/main" id="{7E2C8225-6AD3-7656-EAAB-1280FC5BF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2290763"/>
            <a:ext cx="10058400" cy="237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B15615-53E8-4D26-1E93-0AAE3667A233}"/>
              </a:ext>
            </a:extLst>
          </p:cNvPr>
          <p:cNvSpPr txBox="1"/>
          <p:nvPr/>
        </p:nvSpPr>
        <p:spPr>
          <a:xfrm>
            <a:off x="4202942" y="4678362"/>
            <a:ext cx="7142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Hvala na pažnji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0F119-6D65-D236-CA23-280B3D78A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45D4A-F389-A19F-18D5-1B7C17D1F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80500" cy="1325563"/>
          </a:xfrm>
        </p:spPr>
        <p:txBody>
          <a:bodyPr/>
          <a:lstStyle/>
          <a:p>
            <a:pPr algn="ctr"/>
            <a:br>
              <a:rPr lang="sr-Cyrl-R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br>
              <a:rPr lang="sr-Cyrl-R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br>
              <a:rPr lang="sr-Cyrl-R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sr-Latn-R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UTICAJ INDUSTRIJSKOG ZAGAĐENJA NA ANAEROBNU DIGESTIJU MULJA</a:t>
            </a:r>
            <a:br>
              <a:rPr lang="sr-Cyrl-R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600" b="1" dirty="0">
                <a:solidFill>
                  <a:srgbClr val="0070C0"/>
                </a:solidFill>
              </a:rPr>
            </a:br>
            <a:br>
              <a:rPr lang="sr-Latn-R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F4A87-7DA4-003B-060E-E94B9DB4B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1270" cy="3355975"/>
          </a:xfrm>
        </p:spPr>
        <p:txBody>
          <a:bodyPr/>
          <a:lstStyle/>
          <a:p>
            <a:pPr marL="0" indent="0">
              <a:buNone/>
            </a:pPr>
            <a:br>
              <a:rPr lang="sr-Latn-RS" dirty="0"/>
            </a:br>
            <a:endParaRPr lang="sr-Latn-RS" sz="2400" dirty="0"/>
          </a:p>
          <a:p>
            <a:pPr marL="457200" lvl="1" indent="0">
              <a:buNone/>
            </a:pPr>
            <a:endParaRPr lang="sr-Latn-R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34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499901-3354-DAD2-A971-6519241FF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613" y="115889"/>
            <a:ext cx="15240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302744-D8A1-CA0D-6564-B2FF1BF6E2AD}"/>
              </a:ext>
            </a:extLst>
          </p:cNvPr>
          <p:cNvSpPr txBox="1"/>
          <p:nvPr/>
        </p:nvSpPr>
        <p:spPr>
          <a:xfrm>
            <a:off x="5353878" y="2663687"/>
            <a:ext cx="95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EFB4F3-D8AA-E7E1-F171-271A7B633557}"/>
              </a:ext>
            </a:extLst>
          </p:cNvPr>
          <p:cNvSpPr txBox="1"/>
          <p:nvPr/>
        </p:nvSpPr>
        <p:spPr>
          <a:xfrm>
            <a:off x="636103" y="1573214"/>
            <a:ext cx="1057523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Šta je anaerobna digestija ?</a:t>
            </a:r>
          </a:p>
          <a:p>
            <a:endParaRPr lang="sr-Latn-R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Anaerobna digestija je biološki proces razgradnje organske materije bez prisustva kiseonika </a:t>
            </a:r>
          </a:p>
          <a:p>
            <a:pPr algn="just"/>
            <a:endParaRPr lang="sr-Latn-R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Koristi se za stabilizaciju mulja na postrojenjima za prečišćavanje otpadnih voda </a:t>
            </a:r>
          </a:p>
          <a:p>
            <a:pPr algn="ctr"/>
            <a:endParaRPr lang="sr-Latn-R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Latn-R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Organska materija→CH</a:t>
            </a:r>
            <a:r>
              <a:rPr lang="sr-Latn-RS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sr-Latn-R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​+CO</a:t>
            </a:r>
            <a:r>
              <a:rPr lang="sr-Latn-RS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Latn-R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​+NH</a:t>
            </a:r>
            <a:r>
              <a:rPr lang="sr-Latn-RS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r-Latn-R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​+H</a:t>
            </a:r>
            <a:r>
              <a:rPr lang="sr-Latn-RS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2​</a:t>
            </a:r>
            <a:r>
              <a:rPr lang="sr-Latn-R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S+nova biomasa</a:t>
            </a:r>
            <a:endParaRPr lang="sr-Latn-R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r-Latn-R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Tokom procesa </a:t>
            </a:r>
            <a:r>
              <a:rPr lang="sr-Latn-R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nastaje biogas:             50–70</a:t>
            </a:r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metana (CH₄)</a:t>
            </a:r>
          </a:p>
          <a:p>
            <a:pPr lvl="0"/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30–50% ugljen-dioksida (CO₂)</a:t>
            </a:r>
          </a:p>
          <a:p>
            <a:pPr lvl="0"/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tragova H₂S, NH₃ i vodene pare</a:t>
            </a:r>
          </a:p>
          <a:p>
            <a:pPr algn="just"/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Glavni produkti procesa: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biogas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stabilizovan mulj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Energija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sr-Latn-R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34823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345"/>
          </a:xfrm>
        </p:spPr>
        <p:txBody>
          <a:bodyPr/>
          <a:lstStyle/>
          <a:p>
            <a:pPr marL="0" lvl="0" indent="0" algn="ctr"/>
            <a:r>
              <a:rPr lang="sr-Latn-R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UTICAJ INDUSTRIJSKOG ZAGAĐENJA NA ANAEROBNU DIGESTIJU MULJA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060174"/>
            <a:ext cx="10515600" cy="4773889"/>
          </a:xfrm>
        </p:spPr>
        <p:txBody>
          <a:bodyPr/>
          <a:lstStyle/>
          <a:p>
            <a:pPr marL="0" indent="0" algn="just">
              <a:buNone/>
            </a:pPr>
            <a:endParaRPr lang="sr-Latn-RS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4F9D42-B3B8-85FE-F087-DA7860BAA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613" y="115889"/>
            <a:ext cx="15240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4B78F4-F332-34DB-4629-B54FB074A594}"/>
              </a:ext>
            </a:extLst>
          </p:cNvPr>
          <p:cNvSpPr txBox="1"/>
          <p:nvPr/>
        </p:nvSpPr>
        <p:spPr>
          <a:xfrm>
            <a:off x="419101" y="1338470"/>
            <a:ext cx="41263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sr-Latn-R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39D5B-75C0-ED33-12AB-E1EA1724B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1570003"/>
            <a:ext cx="5238750" cy="4140338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022F919-96F9-8CAA-956E-8B0C275C03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81772"/>
              </p:ext>
            </p:extLst>
          </p:nvPr>
        </p:nvGraphicFramePr>
        <p:xfrm>
          <a:off x="6096000" y="1641962"/>
          <a:ext cx="5916613" cy="4068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8226">
                  <a:extLst>
                    <a:ext uri="{9D8B030D-6E8A-4147-A177-3AD203B41FA5}">
                      <a16:colId xmlns:a16="http://schemas.microsoft.com/office/drawing/2014/main" val="3546279587"/>
                    </a:ext>
                  </a:extLst>
                </a:gridCol>
                <a:gridCol w="2532043">
                  <a:extLst>
                    <a:ext uri="{9D8B030D-6E8A-4147-A177-3AD203B41FA5}">
                      <a16:colId xmlns:a16="http://schemas.microsoft.com/office/drawing/2014/main" val="1556991394"/>
                    </a:ext>
                  </a:extLst>
                </a:gridCol>
                <a:gridCol w="2006344">
                  <a:extLst>
                    <a:ext uri="{9D8B030D-6E8A-4147-A177-3AD203B41FA5}">
                      <a16:colId xmlns:a16="http://schemas.microsoft.com/office/drawing/2014/main" val="3158910233"/>
                    </a:ext>
                  </a:extLst>
                </a:gridCol>
              </a:tblGrid>
              <a:tr h="392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Faza</a:t>
                      </a:r>
                      <a:endParaRPr lang="sr-Latn-RS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44" marR="63744" marT="63744" marB="637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</a:t>
                      </a:r>
                      <a:endParaRPr lang="sr-Latn-RS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44" marR="63744" marT="63744" marB="637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Glavni produkti</a:t>
                      </a:r>
                      <a:endParaRPr lang="sr-Latn-RS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44" marR="63744" marT="63744" marB="63744"/>
                </a:tc>
                <a:extLst>
                  <a:ext uri="{0D108BD9-81ED-4DB2-BD59-A6C34878D82A}">
                    <a16:rowId xmlns:a16="http://schemas.microsoft.com/office/drawing/2014/main" val="646535152"/>
                  </a:ext>
                </a:extLst>
              </a:tr>
              <a:tr h="673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Hidroliza</a:t>
                      </a:r>
                      <a:endParaRPr lang="sr-Latn-RS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44" marR="63744" marT="63744" marB="637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Razgradnja polimera (proteini, masti, ugljeni hidrati) </a:t>
                      </a:r>
                      <a:endParaRPr lang="sr-Latn-RS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44" marR="63744" marT="63744" marB="637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Aminokiseline, masne kiseline, šećeri.</a:t>
                      </a:r>
                      <a:endParaRPr lang="sr-Latn-RS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44" marR="63744" marT="63744" marB="63744"/>
                </a:tc>
                <a:extLst>
                  <a:ext uri="{0D108BD9-81ED-4DB2-BD59-A6C34878D82A}">
                    <a16:rowId xmlns:a16="http://schemas.microsoft.com/office/drawing/2014/main" val="2689087418"/>
                  </a:ext>
                </a:extLst>
              </a:tr>
              <a:tr h="953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Acidogeneza</a:t>
                      </a:r>
                      <a:endParaRPr lang="sr-Latn-RS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44" marR="63744" marT="63744" marB="637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Dalja razgradnja monomera pomoću acidogenih bakterija.</a:t>
                      </a:r>
                      <a:endParaRPr lang="sr-Latn-RS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44" marR="63744" marT="63744" marB="637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Isparljive masne kiseline (VFA), alkoholi, H</a:t>
                      </a:r>
                      <a:r>
                        <a:rPr lang="sr-Latn-RS" sz="1400" kern="1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sr-Latn-RS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CO</a:t>
                      </a:r>
                      <a:r>
                        <a:rPr lang="sr-Latn-RS" sz="1400" kern="1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sr-Latn-RS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sr-Latn-RS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44" marR="63744" marT="63744" marB="63744"/>
                </a:tc>
                <a:extLst>
                  <a:ext uri="{0D108BD9-81ED-4DB2-BD59-A6C34878D82A}">
                    <a16:rowId xmlns:a16="http://schemas.microsoft.com/office/drawing/2014/main" val="1354702716"/>
                  </a:ext>
                </a:extLst>
              </a:tr>
              <a:tr h="953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Acetogeneza</a:t>
                      </a:r>
                      <a:endParaRPr lang="sr-Latn-RS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44" marR="63744" marT="63744" marB="637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Prevođenje produkata acidogeneze u supstrate za metanogenezu</a:t>
                      </a:r>
                      <a:endParaRPr lang="sr-Latn-RS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44" marR="63744" marT="63744" marB="637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Acetat (CH</a:t>
                      </a:r>
                      <a:r>
                        <a:rPr lang="sr-Latn-RS" sz="1400" kern="1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sr-Latn-RS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</a:t>
                      </a:r>
                      <a:r>
                        <a:rPr lang="sr-Latn-RS" sz="1400" kern="1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sr-Latn-RS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H</a:t>
                      </a:r>
                      <a:r>
                        <a:rPr lang="sr-Latn-RS" sz="1400" kern="1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sr-Latn-RS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CO</a:t>
                      </a:r>
                      <a:r>
                        <a:rPr lang="sr-Latn-RS" sz="1400" kern="1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sr-Latn-RS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sr-Latn-RS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44" marR="63744" marT="63744" marB="63744"/>
                </a:tc>
                <a:extLst>
                  <a:ext uri="{0D108BD9-81ED-4DB2-BD59-A6C34878D82A}">
                    <a16:rowId xmlns:a16="http://schemas.microsoft.com/office/drawing/2014/main" val="1296764263"/>
                  </a:ext>
                </a:extLst>
              </a:tr>
              <a:tr h="1094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Metanogeneza</a:t>
                      </a:r>
                      <a:endParaRPr lang="sr-Latn-RS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44" marR="63744" marT="63744" marB="637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4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Konverzija acetata i vodonika u metan pomoću arheja.</a:t>
                      </a:r>
                      <a:endParaRPr lang="sr-Latn-RS" sz="14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44" marR="63744" marT="63744" marB="6374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r-Latn-R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Metan (CH</a:t>
                      </a:r>
                      <a:r>
                        <a:rPr lang="sr-Latn-RS" sz="1400" kern="1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sr-Latn-R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CO</a:t>
                      </a:r>
                      <a:r>
                        <a:rPr lang="sr-Latn-RS" sz="1400" kern="1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sr-Latn-R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sr-Latn-RS" sz="14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744" marR="63744" marT="63744" marB="63744"/>
                </a:tc>
                <a:extLst>
                  <a:ext uri="{0D108BD9-81ED-4DB2-BD59-A6C34878D82A}">
                    <a16:rowId xmlns:a16="http://schemas.microsoft.com/office/drawing/2014/main" val="864155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045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80500" cy="1325563"/>
          </a:xfrm>
        </p:spPr>
        <p:txBody>
          <a:bodyPr/>
          <a:lstStyle/>
          <a:p>
            <a:pPr algn="ctr"/>
            <a:br>
              <a:rPr lang="sr-Cyrl-R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br>
              <a:rPr lang="sr-Cyrl-R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br>
              <a:rPr lang="sr-Cyrl-R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sr-Latn-R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UTICAJ INDUSTRIJSKOG ZAGAĐENJA NA ANAEROBNU DIGESTIJU MULJA</a:t>
            </a:r>
            <a:br>
              <a:rPr lang="sr-Cyrl-R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600" b="1" dirty="0">
                <a:solidFill>
                  <a:srgbClr val="0070C0"/>
                </a:solidFill>
              </a:rPr>
            </a:br>
            <a:br>
              <a:rPr lang="sr-Latn-R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91270" cy="3725307"/>
          </a:xfrm>
        </p:spPr>
        <p:txBody>
          <a:bodyPr/>
          <a:lstStyle/>
          <a:p>
            <a:pPr marL="0" indent="0">
              <a:buNone/>
            </a:pPr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Sredinom jula registrovano je incidentno industrijsko opterećenje na ulazu u postrojenje</a:t>
            </a:r>
            <a:br>
              <a:rPr lang="sr-Latn-RS" dirty="0"/>
            </a:br>
            <a:endParaRPr lang="sr-Latn-RS" sz="2400" dirty="0"/>
          </a:p>
          <a:p>
            <a:pPr marL="457200" lvl="1" indent="0">
              <a:buNone/>
            </a:pPr>
            <a:endParaRPr lang="sr-Latn-R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34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57A723-A8CF-FBF5-D34B-A755784ED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613" y="115889"/>
            <a:ext cx="15240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9BF6E0-30EE-96AE-284F-C9808A1CB6AD}"/>
              </a:ext>
            </a:extLst>
          </p:cNvPr>
          <p:cNvSpPr txBox="1"/>
          <p:nvPr/>
        </p:nvSpPr>
        <p:spPr>
          <a:xfrm>
            <a:off x="5353878" y="2663687"/>
            <a:ext cx="95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E605820-DCF1-2E13-21FD-A04D483D58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6061276"/>
              </p:ext>
            </p:extLst>
          </p:nvPr>
        </p:nvGraphicFramePr>
        <p:xfrm>
          <a:off x="6122022" y="1573214"/>
          <a:ext cx="5128591" cy="335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753D6E5-978D-0C25-BACA-1C326543E607}"/>
              </a:ext>
            </a:extLst>
          </p:cNvPr>
          <p:cNvSpPr txBox="1"/>
          <p:nvPr/>
        </p:nvSpPr>
        <p:spPr>
          <a:xfrm>
            <a:off x="7103165" y="5181600"/>
            <a:ext cx="3909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Prikaz ulaska hemijskog zagađenja</a:t>
            </a:r>
            <a:endParaRPr lang="sr-Latn-RS" dirty="0">
              <a:solidFill>
                <a:srgbClr val="002060"/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3255FBC-C02E-EEBD-96A9-FE36AAF473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600408"/>
              </p:ext>
            </p:extLst>
          </p:nvPr>
        </p:nvGraphicFramePr>
        <p:xfrm>
          <a:off x="941387" y="3033018"/>
          <a:ext cx="4412491" cy="2347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4925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468B5-613D-56E4-95BE-95B3D1C69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A8373-8C1C-792D-50E4-FD2AE9506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80500" cy="1325563"/>
          </a:xfrm>
        </p:spPr>
        <p:txBody>
          <a:bodyPr/>
          <a:lstStyle/>
          <a:p>
            <a:pPr algn="ctr"/>
            <a:br>
              <a:rPr lang="sr-Cyrl-R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br>
              <a:rPr lang="sr-Cyrl-R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br>
              <a:rPr lang="sr-Cyrl-R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sr-Latn-R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UTICAJ INDUSTRIJSKOG ZAGAĐENJA NA ANAEROBNU DIGESTIJU MULJA</a:t>
            </a:r>
            <a:br>
              <a:rPr lang="sr-Cyrl-R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600" b="1" dirty="0">
                <a:solidFill>
                  <a:srgbClr val="0070C0"/>
                </a:solidFill>
              </a:rPr>
            </a:br>
            <a:br>
              <a:rPr lang="sr-Latn-R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8C339-B2CA-29D9-8716-D01596674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478" y="2001077"/>
            <a:ext cx="5416826" cy="4320209"/>
          </a:xfrm>
        </p:spPr>
        <p:txBody>
          <a:bodyPr/>
          <a:lstStyle/>
          <a:p>
            <a:pPr marL="0" indent="0">
              <a:buNone/>
            </a:pPr>
            <a:r>
              <a:rPr lang="sr-Latn-RS" sz="2400" b="1" dirty="0">
                <a:solidFill>
                  <a:srgbClr val="002060"/>
                </a:solidFill>
              </a:rPr>
              <a:t>Direktne posledice na proces</a:t>
            </a:r>
            <a:endParaRPr lang="sr-Latn-RS" sz="2400" dirty="0">
              <a:solidFill>
                <a:srgbClr val="002060"/>
              </a:solidFill>
            </a:endParaRPr>
          </a:p>
          <a:p>
            <a:r>
              <a:rPr lang="sr-Latn-RS" sz="2400" b="1" dirty="0">
                <a:solidFill>
                  <a:srgbClr val="002060"/>
                </a:solidFill>
              </a:rPr>
              <a:t>Smanjena efikasnost razgradnje</a:t>
            </a:r>
            <a:r>
              <a:rPr lang="sr-Latn-RS" sz="2400" dirty="0">
                <a:solidFill>
                  <a:srgbClr val="002060"/>
                </a:solidFill>
              </a:rPr>
              <a:t> u aeracionim bazenima.</a:t>
            </a:r>
          </a:p>
          <a:p>
            <a:r>
              <a:rPr lang="sr-Latn-RS" sz="2400" b="1" dirty="0">
                <a:solidFill>
                  <a:srgbClr val="002060"/>
                </a:solidFill>
              </a:rPr>
              <a:t>Transport nerazgrađenog organskog opterćenja</a:t>
            </a:r>
            <a:r>
              <a:rPr lang="sr-Latn-RS" sz="2400" dirty="0">
                <a:solidFill>
                  <a:srgbClr val="002060"/>
                </a:solidFill>
              </a:rPr>
              <a:t>  ka digestoru.</a:t>
            </a:r>
          </a:p>
          <a:p>
            <a:r>
              <a:rPr lang="sr-Latn-RS" sz="2400" b="1" dirty="0">
                <a:solidFill>
                  <a:srgbClr val="002060"/>
                </a:solidFill>
              </a:rPr>
              <a:t>Operativni problemi:</a:t>
            </a:r>
            <a:r>
              <a:rPr lang="sr-Latn-RS" sz="2400" dirty="0">
                <a:solidFill>
                  <a:srgbClr val="002060"/>
                </a:solidFill>
              </a:rPr>
              <a:t> Formiranje pene i pogoršano taloženje mulja.</a:t>
            </a:r>
          </a:p>
          <a:p>
            <a:r>
              <a:rPr lang="sr-Latn-RS" sz="2400" b="1" dirty="0">
                <a:solidFill>
                  <a:srgbClr val="002060"/>
                </a:solidFill>
              </a:rPr>
              <a:t>Nepovoljan ulazni supstrat: </a:t>
            </a:r>
            <a:r>
              <a:rPr lang="sr-Latn-RS" sz="2400" dirty="0">
                <a:solidFill>
                  <a:srgbClr val="002060"/>
                </a:solidFill>
              </a:rPr>
              <a:t>Digestor se opterećuje nestabilnom i siromašnom hranom.</a:t>
            </a:r>
          </a:p>
          <a:p>
            <a:pPr marL="0" indent="0">
              <a:buNone/>
            </a:pPr>
            <a:endParaRPr lang="sr-Latn-RS" sz="2400" dirty="0"/>
          </a:p>
          <a:p>
            <a:pPr marL="457200" lvl="1" indent="0">
              <a:buNone/>
            </a:pPr>
            <a:endParaRPr lang="sr-Latn-R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34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05E046-356D-E4ED-8660-0418D3253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613" y="115889"/>
            <a:ext cx="15240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242006-4ECD-169A-1EF1-91B514C5CD29}"/>
              </a:ext>
            </a:extLst>
          </p:cNvPr>
          <p:cNvSpPr txBox="1"/>
          <p:nvPr/>
        </p:nvSpPr>
        <p:spPr>
          <a:xfrm>
            <a:off x="5353878" y="2663687"/>
            <a:ext cx="95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41C6F6-E219-EB53-08F4-029DD78B4610}"/>
              </a:ext>
            </a:extLst>
          </p:cNvPr>
          <p:cNvSpPr txBox="1"/>
          <p:nvPr/>
        </p:nvSpPr>
        <p:spPr>
          <a:xfrm>
            <a:off x="6652593" y="2001078"/>
            <a:ext cx="512859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solidFill>
                  <a:srgbClr val="002060"/>
                </a:solidFill>
              </a:rPr>
              <a:t>Posledice industrijskog zagađenja u digestoru:</a:t>
            </a:r>
            <a:endParaRPr lang="sr-Latn-RS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rgbClr val="002060"/>
                </a:solidFill>
              </a:rPr>
              <a:t>akumulacija isparljivih masnih kiselina VFA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rgbClr val="002060"/>
                </a:solidFill>
              </a:rPr>
              <a:t>smanjenje alkaliteta i puferskog kapaciteta  sistema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rgbClr val="002060"/>
                </a:solidFill>
              </a:rPr>
              <a:t>rast VFA/ALK odnosa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rgbClr val="002060"/>
                </a:solidFill>
              </a:rPr>
              <a:t>povećanje koncentracije H₂S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rgbClr val="002060"/>
                </a:solidFill>
              </a:rPr>
              <a:t>smanjenje produkcije biogasa </a:t>
            </a:r>
            <a:endParaRPr lang="sr-Latn-RS" sz="2400" b="1" dirty="0">
              <a:solidFill>
                <a:srgbClr val="002060"/>
              </a:solidFill>
            </a:endParaRPr>
          </a:p>
          <a:p>
            <a:r>
              <a:rPr lang="sr-Latn-RS" sz="2400" b="1" dirty="0">
                <a:solidFill>
                  <a:srgbClr val="002060"/>
                </a:solidFill>
              </a:rPr>
              <a:t>Efekat inhibicije je kumulativan i vremenski odložen.</a:t>
            </a:r>
            <a:endParaRPr lang="sr-Latn-RS" sz="2400" dirty="0">
              <a:solidFill>
                <a:srgbClr val="002060"/>
              </a:solidFill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452841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A7286-CF5A-8942-BD53-A6FC060F9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9B426-0FC9-1F9D-6481-80DA1CA0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80500" cy="1325563"/>
          </a:xfrm>
        </p:spPr>
        <p:txBody>
          <a:bodyPr/>
          <a:lstStyle/>
          <a:p>
            <a:pPr algn="ctr"/>
            <a:br>
              <a:rPr lang="sr-Cyrl-R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br>
              <a:rPr lang="sr-Cyrl-R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br>
              <a:rPr lang="sr-Cyrl-R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sr-Latn-R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UTICAJ INDUSTRIJSKOG ZAGAĐENJA NA ANAEROBNU DIGESTIJU MULJA</a:t>
            </a:r>
            <a:br>
              <a:rPr lang="sr-Cyrl-R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600" b="1" dirty="0">
                <a:solidFill>
                  <a:srgbClr val="0070C0"/>
                </a:solidFill>
              </a:rPr>
            </a:br>
            <a:br>
              <a:rPr lang="sr-Latn-R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DD3F7-96DE-C8E9-9905-A3E8C3F62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1270" cy="3355975"/>
          </a:xfrm>
        </p:spPr>
        <p:txBody>
          <a:bodyPr/>
          <a:lstStyle/>
          <a:p>
            <a:pPr marL="0" indent="0">
              <a:buNone/>
            </a:pPr>
            <a:br>
              <a:rPr lang="sr-Latn-RS" dirty="0"/>
            </a:br>
            <a:endParaRPr lang="sr-Latn-RS" sz="2400" dirty="0"/>
          </a:p>
          <a:p>
            <a:pPr marL="457200" lvl="1" indent="0">
              <a:buNone/>
            </a:pPr>
            <a:endParaRPr lang="sr-Latn-R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34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D15666-7752-6976-F246-F6DF28EA9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613" y="115889"/>
            <a:ext cx="15240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D39C2E-AB46-5ED7-60DA-534B72044F2E}"/>
              </a:ext>
            </a:extLst>
          </p:cNvPr>
          <p:cNvSpPr txBox="1"/>
          <p:nvPr/>
        </p:nvSpPr>
        <p:spPr>
          <a:xfrm>
            <a:off x="5353878" y="2663687"/>
            <a:ext cx="95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14DE64-3EC1-7C12-ACB1-7E80DD433065}"/>
              </a:ext>
            </a:extLst>
          </p:cNvPr>
          <p:cNvSpPr txBox="1"/>
          <p:nvPr/>
        </p:nvSpPr>
        <p:spPr>
          <a:xfrm>
            <a:off x="410817" y="1573214"/>
            <a:ext cx="718267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stabilnosti anaerobne digestije</a:t>
            </a:r>
          </a:p>
          <a:p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Stabilnost procesa praćena je odnosom VFA/ALK prema  Ripley metodi. </a:t>
            </a:r>
          </a:p>
          <a:p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se zasniva na dvostrukoj titraciji: </a:t>
            </a:r>
          </a:p>
          <a:p>
            <a:pPr lvl="1"/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5,75 → parcijalni alkalitet (bikarbonatni pufer) </a:t>
            </a:r>
          </a:p>
          <a:p>
            <a:pPr lvl="1"/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4,30 → ukupni alkalitet (povezan sa VFA) </a:t>
            </a:r>
          </a:p>
          <a:p>
            <a:pPr lvl="1"/>
            <a:endParaRPr lang="sr-Latn-R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 sz="2200"/>
            </a:pPr>
            <a:r>
              <a:rPr lang="sr-Latn-RS" sz="2000" dirty="0">
                <a:solidFill>
                  <a:srgbClr val="002060"/>
                </a:solidFill>
              </a:rPr>
              <a:t>  </a:t>
            </a:r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0,1 -0,15 Odličan rad sistema</a:t>
            </a:r>
          </a:p>
          <a:p>
            <a:pPr marL="0" indent="0">
              <a:buNone/>
              <a:defRPr sz="2200"/>
            </a:pPr>
            <a:r>
              <a:rPr lang="sr-Latn-R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0,3 Početak destabilizacije sistema</a:t>
            </a:r>
          </a:p>
          <a:p>
            <a:pPr marL="0" indent="0">
              <a:buNone/>
              <a:defRPr sz="2200"/>
            </a:pPr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&gt;0,3 Destabilizacija sistema </a:t>
            </a:r>
          </a:p>
          <a:p>
            <a:pPr marL="0" indent="0">
              <a:buNone/>
              <a:defRPr sz="2200"/>
            </a:pPr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0,4 Ozbiljan poremećaj procesa</a:t>
            </a:r>
          </a:p>
          <a:p>
            <a:pPr marL="0" indent="0">
              <a:buNone/>
              <a:defRPr sz="2200"/>
            </a:pPr>
            <a:endParaRPr lang="sr-Latn-RS" sz="2000" dirty="0">
              <a:solidFill>
                <a:srgbClr val="002060"/>
              </a:solidFill>
            </a:endParaRPr>
          </a:p>
          <a:p>
            <a:pPr marL="0" indent="0">
              <a:buNone/>
              <a:defRPr sz="2200"/>
            </a:pPr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Alkalitet predstavlja puferski kapacitet sistema, odnosno sposobnost neutralizacije isparljivih masnih  kiselina (VFA). </a:t>
            </a:r>
          </a:p>
          <a:p>
            <a:pPr lvl="1" algn="just"/>
            <a:endParaRPr lang="sr-Latn-R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2D4825-C1C6-DF13-FB61-DAEB830D46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03" y="1438481"/>
            <a:ext cx="3756509" cy="488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96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UTICAJ INDUSTRIJSKOG ZAGAĐENJA NA ANAEROBNU DIGESTIJU MULJA</a:t>
            </a:r>
            <a:endParaRPr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332" y="1825625"/>
            <a:ext cx="5221356" cy="4190862"/>
          </a:xfrm>
        </p:spPr>
        <p:txBody>
          <a:bodyPr/>
          <a:lstStyle/>
          <a:p>
            <a:pPr marL="0" indent="0">
              <a:buNone/>
            </a:pPr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Nakon incidenta registrovano je:</a:t>
            </a:r>
          </a:p>
          <a:p>
            <a:pPr lvl="0"/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povećanje VFA,</a:t>
            </a:r>
          </a:p>
          <a:p>
            <a:pPr lvl="0"/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smanjenje alkaliteta,</a:t>
            </a:r>
          </a:p>
          <a:p>
            <a:pPr lvl="0"/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rast odnosa VFA/ALK.</a:t>
            </a:r>
          </a:p>
          <a:p>
            <a:pPr marL="0" indent="0">
              <a:buNone/>
            </a:pPr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Maksimalna vrednost dostigla je 0,28 krajem septembra što ukazuje na:</a:t>
            </a:r>
          </a:p>
          <a:p>
            <a:pPr lvl="0"/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akumulaciju organskih kiselina,</a:t>
            </a:r>
          </a:p>
          <a:p>
            <a:pPr lvl="0"/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smanjenu sposobnost sistema da ih konvertuje u metan,</a:t>
            </a:r>
          </a:p>
          <a:p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početnu inhibiciju metanogene faze</a:t>
            </a:r>
          </a:p>
          <a:p>
            <a:pPr marL="0" indent="0" algn="just">
              <a:buNone/>
            </a:pPr>
            <a:endParaRPr lang="sr-Latn-R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8B543B5-8757-63A6-791C-C550A1DBD4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2910737"/>
              </p:ext>
            </p:extLst>
          </p:nvPr>
        </p:nvGraphicFramePr>
        <p:xfrm>
          <a:off x="6096000" y="1690688"/>
          <a:ext cx="5605669" cy="349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AF219-F443-EB69-4ED4-177E6AB5E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852A9-60B1-10A4-2CE0-CCA63ADE6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345"/>
          </a:xfrm>
        </p:spPr>
        <p:txBody>
          <a:bodyPr/>
          <a:lstStyle/>
          <a:p>
            <a:pPr marL="0" indent="0" algn="ctr">
              <a:buNone/>
            </a:pPr>
            <a:r>
              <a:rPr lang="sr-Latn-R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UTICAJ INDUSTRIJSKOG ZAGAĐENJA NA ANAEROBNU DIGESTIJU MULJA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D3751-B4C2-D594-4F5E-0AEAA8D07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060174"/>
            <a:ext cx="10515600" cy="4773889"/>
          </a:xfrm>
        </p:spPr>
        <p:txBody>
          <a:bodyPr/>
          <a:lstStyle/>
          <a:p>
            <a:pPr marL="0" indent="0" algn="just">
              <a:buNone/>
            </a:pPr>
            <a:endParaRPr lang="sr-Latn-RS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DC0CB7-1104-9595-4064-56D628E52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123134"/>
            <a:ext cx="15240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FCE88B-6FE7-8814-FA07-CE99A056C501}"/>
              </a:ext>
            </a:extLst>
          </p:cNvPr>
          <p:cNvSpPr txBox="1"/>
          <p:nvPr/>
        </p:nvSpPr>
        <p:spPr>
          <a:xfrm>
            <a:off x="769425" y="1267110"/>
            <a:ext cx="98223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Vodonik sulfid </a:t>
            </a:r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</a:t>
            </a:r>
            <a:r>
              <a:rPr lang="sr-Latn-RS" sz="20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2​</a:t>
            </a:r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) se formira dejstovom sulfatoredukujućih bakterija (SRB – sulfate reducing bacteria) koje troše vodonik i  acetat</a:t>
            </a:r>
            <a:endParaRPr lang="sr-Latn-RS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r-Latn-RS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Latn-R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sr-Latn-RS" sz="2000" b="1" i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sr-Latn-RS" sz="2000" b="1" i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2 −</a:t>
            </a:r>
            <a:r>
              <a:rPr lang="sr-Latn-R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organska materija​ + H</a:t>
            </a:r>
            <a:r>
              <a:rPr lang="sr-Latn-RS" sz="2000" b="1" i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sr-Latn-R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​→ H</a:t>
            </a:r>
            <a:r>
              <a:rPr lang="sr-Latn-RS" sz="2000" b="1" i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2​</a:t>
            </a:r>
            <a:r>
              <a:rPr lang="sr-Latn-R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+H </a:t>
            </a:r>
            <a:r>
              <a:rPr lang="sr-Latn-RS" sz="2000" b="1" i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Latn-R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​O + HCO</a:t>
            </a:r>
            <a:r>
              <a:rPr lang="sr-Latn-RS" sz="2000" b="1" i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r-Latn-RS" sz="2000" b="1" i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sr-Latn-R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r-Latn-R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782CB2-9C2B-8B8C-401B-1E5D5E190173}"/>
              </a:ext>
            </a:extLst>
          </p:cNvPr>
          <p:cNvSpPr txBox="1"/>
          <p:nvPr/>
        </p:nvSpPr>
        <p:spPr>
          <a:xfrm>
            <a:off x="1073426" y="2478157"/>
            <a:ext cx="433346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⚡ Kompeticija za supstrate</a:t>
            </a:r>
          </a:p>
          <a:p>
            <a:r>
              <a:rPr lang="sr-Latn-R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(termodinamička prednost SRB)</a:t>
            </a:r>
          </a:p>
          <a:p>
            <a:endParaRPr lang="sr-Latn-R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SRB imaju veći afinitet prema H₂ i acetatu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Brže troše dostupne supstrate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Metanogenima ostaje manje izvora energije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Posledica: </a:t>
            </a:r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smanjena produkcija CH₄</a:t>
            </a:r>
          </a:p>
          <a:p>
            <a:endParaRPr lang="sr-Latn-R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54FA9E-A647-2FFE-FF05-A8FA330C8E61}"/>
              </a:ext>
            </a:extLst>
          </p:cNvPr>
          <p:cNvSpPr txBox="1"/>
          <p:nvPr/>
        </p:nvSpPr>
        <p:spPr>
          <a:xfrm>
            <a:off x="6096000" y="2520486"/>
            <a:ext cx="53265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sz="2000" b="1" dirty="0"/>
          </a:p>
          <a:p>
            <a:r>
              <a:rPr lang="sr-Latn-RS" sz="2000" b="1" dirty="0"/>
              <a:t>☣️ </a:t>
            </a:r>
            <a:r>
              <a:rPr lang="sr-Latn-R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Toksičnost H₂S</a:t>
            </a:r>
          </a:p>
          <a:p>
            <a:endParaRPr lang="sr-Latn-R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H₂S prolazi kroz membranu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Denaturacija proteina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Inhibicija metaloenzima i citohroma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Oštećenje ćelijskog metabolizma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Posledica</a:t>
            </a:r>
            <a:r>
              <a:rPr lang="sr-Latn-R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poremećaj metabolizma metanogena</a:t>
            </a:r>
          </a:p>
          <a:p>
            <a:endParaRPr lang="sr-Latn-R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913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EEFA7-C45D-7F07-46D2-F4BBE376C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0F101-9B89-3233-F440-8B06FE78C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345"/>
          </a:xfrm>
        </p:spPr>
        <p:txBody>
          <a:bodyPr/>
          <a:lstStyle/>
          <a:p>
            <a:pPr marL="0" indent="0" algn="ctr">
              <a:buNone/>
            </a:pPr>
            <a:r>
              <a:rPr lang="sr-Latn-R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UTICAJ INDUSTRIJSKOG ZAGAĐENJA NA ANAEROBNU DIGESTIJU MULJA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93517-A6BA-0263-8352-BEDD555E4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060174"/>
            <a:ext cx="10515600" cy="4773889"/>
          </a:xfrm>
        </p:spPr>
        <p:txBody>
          <a:bodyPr/>
          <a:lstStyle/>
          <a:p>
            <a:pPr marL="0" indent="0" algn="just">
              <a:buNone/>
            </a:pPr>
            <a:endParaRPr lang="sr-Latn-RS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118FF4-727A-311D-A5C6-0B42E31D6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123134"/>
            <a:ext cx="15240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2F7B5DA-D4D3-A8CB-B4FB-A12DB6DFFC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14759"/>
              </p:ext>
            </p:extLst>
          </p:nvPr>
        </p:nvGraphicFramePr>
        <p:xfrm>
          <a:off x="1977886" y="1580459"/>
          <a:ext cx="7775714" cy="4475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1482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16304</TotalTime>
  <Words>826</Words>
  <Application>Microsoft Office PowerPoint</Application>
  <PresentationFormat>Widescreen</PresentationFormat>
  <Paragraphs>168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             ГРАД ЛЕСКОВАЦ</vt:lpstr>
      <vt:lpstr>   UTICAJ INDUSTRIJSKOG ZAGAĐENJA NA ANAEROBNU DIGESTIJU MULJA   </vt:lpstr>
      <vt:lpstr>UTICAJ INDUSTRIJSKOG ZAGAĐENJA NA ANAEROBNU DIGESTIJU MULJA</vt:lpstr>
      <vt:lpstr>   UTICAJ INDUSTRIJSKOG ZAGAĐENJA NA ANAEROBNU DIGESTIJU MULJA   </vt:lpstr>
      <vt:lpstr>   UTICAJ INDUSTRIJSKOG ZAGAĐENJA NA ANAEROBNU DIGESTIJU MULJA   </vt:lpstr>
      <vt:lpstr>   UTICAJ INDUSTRIJSKOG ZAGAĐENJA NA ANAEROBNU DIGESTIJU MULJA   </vt:lpstr>
      <vt:lpstr>UTICAJ INDUSTRIJSKOG ZAGAĐENJA NA ANAEROBNU DIGESTIJU MULJA</vt:lpstr>
      <vt:lpstr>UTICAJ INDUSTRIJSKOG ZAGAĐENJA NA ANAEROBNU DIGESTIJU MULJA</vt:lpstr>
      <vt:lpstr>UTICAJ INDUSTRIJSKOG ZAGAĐENJA NA ANAEROBNU DIGESTIJU MULJA</vt:lpstr>
      <vt:lpstr>UTICAJ INDUSTRIJSKOG ZAGAĐENJA NA ANAEROBNU DIGESTIJU MULJA</vt:lpstr>
      <vt:lpstr>UTICAJ INDUSTRIJSKOG ZAGAĐENJA NA ANAEROBNU DIGESTIJU MULJA  </vt:lpstr>
      <vt:lpstr>UTICAJ INDUSTRIJSKOG ZAGAĐENJA NA ANAEROBNU DIGESTIJU MULJA  </vt:lpstr>
      <vt:lpstr>             ГРАД ЛЕСКОВАЦ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CENTRALNO POSTROJENJE ZA PREČIŠĆAVANJE OTPADNIH VODA GRADA LESKOVCA</dc:title>
  <dc:creator>Branislav Djordjevic</dc:creator>
  <cp:lastModifiedBy>ЈКП Водовод Лесковац</cp:lastModifiedBy>
  <cp:revision>471</cp:revision>
  <cp:lastPrinted>2022-05-10T09:32:52Z</cp:lastPrinted>
  <dcterms:created xsi:type="dcterms:W3CDTF">2018-09-24T21:51:53Z</dcterms:created>
  <dcterms:modified xsi:type="dcterms:W3CDTF">2026-05-28T05:32:50Z</dcterms:modified>
</cp:coreProperties>
</file>